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#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#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#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#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#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69759" y="9731756"/>
            <a:ext cx="3606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#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09892" y="266191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70">
                <a:latin typeface="Trebuchet MS"/>
                <a:cs typeface="Trebuchet MS"/>
              </a:rPr>
              <a:t>ec.2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32308"/>
            <a:ext cx="6884034" cy="1212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21F1F"/>
                </a:solidFill>
                <a:latin typeface="Arial"/>
                <a:cs typeface="Arial"/>
              </a:rPr>
              <a:t>DOUBLY LINKED</a:t>
            </a:r>
            <a:r>
              <a:rPr dirty="0" sz="140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Arial"/>
                <a:cs typeface="Arial"/>
              </a:rPr>
              <a:t>LIST</a:t>
            </a:r>
            <a:endParaRPr sz="1400">
              <a:latin typeface="Arial"/>
              <a:cs typeface="Arial"/>
            </a:endParaRPr>
          </a:p>
          <a:p>
            <a:pPr algn="just" marL="12700" marR="5080">
              <a:lnSpc>
                <a:spcPct val="95800"/>
              </a:lnSpc>
              <a:spcBef>
                <a:spcPts val="122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doubly linked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 is one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which all nodes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linked together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multiple links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help in  accessing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both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successor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(next)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predecessor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(previous)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for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any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arbitrary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within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list. Every nodes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doubly linked list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has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three fields: LeftPointer, RightPointer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 DATA.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Fig. 5.22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shows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typical doubly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linked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422906"/>
            <a:ext cx="6834505" cy="65024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>
              <a:lnSpc>
                <a:spcPct val="96200"/>
              </a:lnSpc>
              <a:spcBef>
                <a:spcPts val="16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LPoint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point to the node in the left side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previous node) that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LPoint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hold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 address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previous node. RPoint will point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node in the right side (or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nex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node) that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RPoint will hold the address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next node. DATA will store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information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node.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561458"/>
            <a:ext cx="6877050" cy="2079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doubly linked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</a:t>
            </a:r>
            <a:endParaRPr sz="1400">
              <a:latin typeface="Times New Roman"/>
              <a:cs typeface="Times New Roman"/>
            </a:endParaRPr>
          </a:p>
          <a:p>
            <a:pPr marL="12700" marR="116205">
              <a:lnSpc>
                <a:spcPts val="1610"/>
              </a:lnSpc>
              <a:spcBef>
                <a:spcPts val="7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 in the doubly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linked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can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memory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following declarations.  Struct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5"/>
              </a:lnSpc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ts val="1614"/>
              </a:lnSpc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DATA;</a:t>
            </a:r>
            <a:endParaRPr sz="1400">
              <a:latin typeface="Times New Roman"/>
              <a:cs typeface="Times New Roman"/>
            </a:endParaRPr>
          </a:p>
          <a:p>
            <a:pPr marL="233679" marR="5749925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 *next;  Node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*prev;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};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All the operations performed on singly linked list can also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performed on doubly linked list.  Following figure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illustrate the insertion and deletion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00604" y="3123438"/>
            <a:ext cx="3780714" cy="1428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09775" y="6691143"/>
            <a:ext cx="3724275" cy="1915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53409" y="8739817"/>
            <a:ext cx="2627872" cy="5527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19826" y="1676400"/>
            <a:ext cx="1866188" cy="542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1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09892" y="266191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70">
                <a:latin typeface="Trebuchet MS"/>
                <a:cs typeface="Trebuchet MS"/>
              </a:rPr>
              <a:t>ec.2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32308"/>
            <a:ext cx="4877435" cy="5961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3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Algorithm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for creating a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doubly linked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list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(inserting at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2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end)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595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the 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inserted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4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create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new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4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TEMP-&gt;info=DATA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TEMP-&gt;next=NULL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(START is equal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NULL)</a:t>
            </a:r>
            <a:endParaRPr sz="1400">
              <a:latin typeface="Times New Roman"/>
              <a:cs typeface="Times New Roman"/>
            </a:endParaRPr>
          </a:p>
          <a:p>
            <a:pPr lvl="1" marL="674370" indent="-302260">
              <a:lnSpc>
                <a:spcPts val="1610"/>
              </a:lnSpc>
              <a:buAutoNum type="alphaLcPeriod"/>
              <a:tabLst>
                <a:tab pos="67500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TEMP-&gt;prev=NULL</a:t>
            </a:r>
            <a:endParaRPr sz="1400">
              <a:latin typeface="Times New Roman"/>
              <a:cs typeface="Times New Roman"/>
            </a:endParaRPr>
          </a:p>
          <a:p>
            <a:pPr lvl="1" marL="684530" indent="-312420">
              <a:lnSpc>
                <a:spcPts val="1610"/>
              </a:lnSpc>
              <a:buAutoNum type="alphaLcPeriod"/>
              <a:tabLst>
                <a:tab pos="68516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START=TEMP</a:t>
            </a:r>
            <a:endParaRPr sz="1400">
              <a:latin typeface="Times New Roman"/>
              <a:cs typeface="Times New Roman"/>
            </a:endParaRPr>
          </a:p>
          <a:p>
            <a:pPr lvl="1" marL="674370" indent="-302260">
              <a:lnSpc>
                <a:spcPts val="1610"/>
              </a:lnSpc>
              <a:buAutoNum type="alphaLcPeriod"/>
              <a:tabLst>
                <a:tab pos="67500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4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400">
              <a:latin typeface="Times New Roman"/>
              <a:cs typeface="Times New Roman"/>
            </a:endParaRPr>
          </a:p>
          <a:p>
            <a:pPr lvl="1" marL="674370" indent="-302260">
              <a:lnSpc>
                <a:spcPts val="1614"/>
              </a:lnSpc>
              <a:buAutoNum type="alphaLcPeriod"/>
              <a:tabLst>
                <a:tab pos="67500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HOLD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=START</a:t>
            </a:r>
            <a:endParaRPr sz="1400">
              <a:latin typeface="Times New Roman"/>
              <a:cs typeface="Times New Roman"/>
            </a:endParaRPr>
          </a:p>
          <a:p>
            <a:pPr lvl="1" marL="685165" indent="-313055">
              <a:lnSpc>
                <a:spcPts val="1610"/>
              </a:lnSpc>
              <a:buAutoNum type="alphaLcPeriod"/>
              <a:tabLst>
                <a:tab pos="68580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while(HOLD-&gt;next not equal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NULL)</a:t>
            </a:r>
            <a:endParaRPr sz="1400">
              <a:latin typeface="Times New Roman"/>
              <a:cs typeface="Times New Roman"/>
            </a:endParaRPr>
          </a:p>
          <a:p>
            <a:pPr marL="732155">
              <a:lnSpc>
                <a:spcPts val="1610"/>
              </a:lnSpc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6.b.1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HOLD=HOLD-&gt;next</a:t>
            </a:r>
            <a:endParaRPr sz="1400">
              <a:latin typeface="Times New Roman"/>
              <a:cs typeface="Times New Roman"/>
            </a:endParaRPr>
          </a:p>
          <a:p>
            <a:pPr lvl="1" marL="674370" indent="-302260">
              <a:lnSpc>
                <a:spcPts val="1610"/>
              </a:lnSpc>
              <a:buAutoNum type="alphaLcPeriod" startAt="3"/>
              <a:tabLst>
                <a:tab pos="67500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HOLD-&gt;next=TEMP</a:t>
            </a:r>
            <a:endParaRPr sz="1400">
              <a:latin typeface="Times New Roman"/>
              <a:cs typeface="Times New Roman"/>
            </a:endParaRPr>
          </a:p>
          <a:p>
            <a:pPr lvl="1" marL="685165" indent="-313055">
              <a:lnSpc>
                <a:spcPts val="1610"/>
              </a:lnSpc>
              <a:buAutoNum type="alphaLcPeriod" startAt="3"/>
              <a:tabLst>
                <a:tab pos="68580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TEMP-&gt;prev=HOLD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45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Algorithm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inserting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node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the beginning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595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the 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inserted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create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new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TEMP-&gt;prev=NULL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TEMP-&gt;info=DATA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4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TEMP-&gt;next=START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4"/>
              </a:lnSpc>
              <a:buAutoNum type="arabicPeriod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(START is equal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NUUl)</a:t>
            </a:r>
            <a:endParaRPr sz="1400">
              <a:latin typeface="Times New Roman"/>
              <a:cs typeface="Times New Roman"/>
            </a:endParaRPr>
          </a:p>
          <a:p>
            <a:pPr lvl="1" marL="674370" indent="-302260">
              <a:lnSpc>
                <a:spcPts val="1610"/>
              </a:lnSpc>
              <a:buAutoNum type="alphaLcPeriod"/>
              <a:tabLst>
                <a:tab pos="67500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START=TEMP</a:t>
            </a:r>
            <a:endParaRPr sz="1400">
              <a:latin typeface="Times New Roman"/>
              <a:cs typeface="Times New Roman"/>
            </a:endParaRPr>
          </a:p>
          <a:p>
            <a:pPr lvl="1" marL="685165" indent="-313055">
              <a:lnSpc>
                <a:spcPts val="1610"/>
              </a:lnSpc>
              <a:buAutoNum type="alphaLcPeriod"/>
              <a:tabLst>
                <a:tab pos="68580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START-&gt;prev=TEMP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START=TEMP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45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976109"/>
            <a:ext cx="39293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Algorithm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inserting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node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at a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specific</a:t>
            </a:r>
            <a:r>
              <a:rPr dirty="0" sz="1400" spc="3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position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8548878"/>
            <a:ext cx="6450965" cy="105854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45720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Suppose START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first position in linked list. Let 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inserted in 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new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node. POS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position where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NewNode is to be inserted. TEMP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temporary pointer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hold the node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address.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54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POS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45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Initialize 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START;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 =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76125" y="7291220"/>
            <a:ext cx="3211003" cy="1248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1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09892" y="266191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70">
                <a:latin typeface="Trebuchet MS"/>
                <a:cs typeface="Trebuchet MS"/>
              </a:rPr>
              <a:t>ec.2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29260"/>
            <a:ext cx="5320665" cy="290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500" indent="-177800">
              <a:lnSpc>
                <a:spcPts val="1645"/>
              </a:lnSpc>
              <a:spcBef>
                <a:spcPts val="100"/>
              </a:spcBef>
              <a:buAutoNum type="arabicPeriod" startAt="3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Repeat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step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4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less than POS)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 equal to</a:t>
            </a:r>
            <a:r>
              <a:rPr dirty="0" sz="14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NULL)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 startAt="3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 -&gt;next;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 = i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+1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4"/>
              </a:lnSpc>
              <a:buAutoNum type="arabicPeriod" startAt="3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(TEMP not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equal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NULL)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(i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equal to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POS)</a:t>
            </a:r>
            <a:endParaRPr sz="1400">
              <a:latin typeface="Times New Roman"/>
              <a:cs typeface="Times New Roman"/>
            </a:endParaRPr>
          </a:p>
          <a:p>
            <a:pPr lvl="1" marL="372110">
              <a:lnSpc>
                <a:spcPts val="1614"/>
              </a:lnSpc>
              <a:buAutoNum type="alphaLcParenBoth"/>
              <a:tabLst>
                <a:tab pos="6153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Create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New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endParaRPr sz="1400">
              <a:latin typeface="Times New Roman"/>
              <a:cs typeface="Times New Roman"/>
            </a:endParaRPr>
          </a:p>
          <a:p>
            <a:pPr lvl="1" marL="625475" indent="-253365">
              <a:lnSpc>
                <a:spcPts val="1610"/>
              </a:lnSpc>
              <a:buAutoNum type="alphaLcParenBoth"/>
              <a:tabLst>
                <a:tab pos="62611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NewNode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-&gt;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endParaRPr sz="1400">
              <a:latin typeface="Times New Roman"/>
              <a:cs typeface="Times New Roman"/>
            </a:endParaRPr>
          </a:p>
          <a:p>
            <a:pPr lvl="1" marL="372110">
              <a:lnSpc>
                <a:spcPts val="1610"/>
              </a:lnSpc>
              <a:buAutoNum type="alphaLcParenBoth"/>
              <a:tabLst>
                <a:tab pos="6153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NewNode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-&gt;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next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-&gt;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next</a:t>
            </a:r>
            <a:endParaRPr sz="1400">
              <a:latin typeface="Times New Roman"/>
              <a:cs typeface="Times New Roman"/>
            </a:endParaRPr>
          </a:p>
          <a:p>
            <a:pPr lvl="1" marL="625475" indent="-253365">
              <a:lnSpc>
                <a:spcPts val="1610"/>
              </a:lnSpc>
              <a:buAutoNum type="alphaLcParenBoth"/>
              <a:tabLst>
                <a:tab pos="62611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NewNode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-&gt;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prev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</a:t>
            </a:r>
            <a:endParaRPr sz="1400">
              <a:latin typeface="Times New Roman"/>
              <a:cs typeface="Times New Roman"/>
            </a:endParaRPr>
          </a:p>
          <a:p>
            <a:pPr lvl="1" marL="372110" marR="2075814">
              <a:lnSpc>
                <a:spcPts val="1610"/>
              </a:lnSpc>
              <a:spcBef>
                <a:spcPts val="80"/>
              </a:spcBef>
              <a:buAutoNum type="alphaLcParenBoth"/>
              <a:tabLst>
                <a:tab pos="6153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-&gt;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next) -&gt; prev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NewNode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(f 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-&gt; next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New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535"/>
              </a:lnSpc>
              <a:buAutoNum type="arabicPeriod" startAt="3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400">
              <a:latin typeface="Times New Roman"/>
              <a:cs typeface="Times New Roman"/>
            </a:endParaRPr>
          </a:p>
          <a:p>
            <a:pPr lvl="1" marL="614680" indent="-242570">
              <a:lnSpc>
                <a:spcPts val="1614"/>
              </a:lnSpc>
              <a:buAutoNum type="alphaLcParenBoth"/>
              <a:tabLst>
                <a:tab pos="6153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 “Position NOT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found”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45"/>
              </a:lnSpc>
              <a:buAutoNum type="arabicPeriod" startAt="3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Algorithm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deleting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492878"/>
            <a:ext cx="6864350" cy="494220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91440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Suppose START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address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first node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linked list. Let 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the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deleted. TEMP, HOLD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temporary pointer to hold the address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the</a:t>
            </a:r>
            <a:r>
              <a:rPr dirty="0" sz="1400" spc="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node.</a:t>
            </a:r>
            <a:endParaRPr sz="1400">
              <a:latin typeface="Times New Roman"/>
              <a:cs typeface="Times New Roman"/>
            </a:endParaRPr>
          </a:p>
          <a:p>
            <a:pPr marL="191135" indent="-191135">
              <a:lnSpc>
                <a:spcPts val="153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the 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</a:t>
            </a:r>
            <a:endParaRPr sz="1400">
              <a:latin typeface="Times New Roman"/>
              <a:cs typeface="Times New Roman"/>
            </a:endParaRPr>
          </a:p>
          <a:p>
            <a:pPr marL="191135" indent="-191135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((START-&gt;DATA)is equal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DATA)</a:t>
            </a:r>
            <a:endParaRPr sz="1400">
              <a:latin typeface="Times New Roman"/>
              <a:cs typeface="Times New Roman"/>
            </a:endParaRPr>
          </a:p>
          <a:p>
            <a:pPr lvl="1" marL="614680" indent="-242570">
              <a:lnSpc>
                <a:spcPts val="1614"/>
              </a:lnSpc>
              <a:buAutoNum type="alphaLcParenBoth"/>
              <a:tabLst>
                <a:tab pos="6153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 START</a:t>
            </a:r>
            <a:endParaRPr sz="1400">
              <a:latin typeface="Times New Roman"/>
              <a:cs typeface="Times New Roman"/>
            </a:endParaRPr>
          </a:p>
          <a:p>
            <a:pPr lvl="1" marL="625475" indent="-253365">
              <a:lnSpc>
                <a:spcPts val="1614"/>
              </a:lnSpc>
              <a:buAutoNum type="alphaLcParenBoth"/>
              <a:tabLst>
                <a:tab pos="62611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STAR-&gt;next</a:t>
            </a:r>
            <a:endParaRPr sz="1400">
              <a:latin typeface="Times New Roman"/>
              <a:cs typeface="Times New Roman"/>
            </a:endParaRPr>
          </a:p>
          <a:p>
            <a:pPr lvl="1" marL="614680" indent="-242570">
              <a:lnSpc>
                <a:spcPts val="1610"/>
              </a:lnSpc>
              <a:buAutoNum type="alphaLcParenBoth"/>
              <a:tabLst>
                <a:tab pos="6153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START-&gt;prev=NULL</a:t>
            </a:r>
            <a:endParaRPr sz="1400">
              <a:latin typeface="Times New Roman"/>
              <a:cs typeface="Times New Roman"/>
            </a:endParaRPr>
          </a:p>
          <a:p>
            <a:pPr lvl="1" marL="625475" indent="-253365">
              <a:lnSpc>
                <a:spcPts val="1610"/>
              </a:lnSpc>
              <a:buAutoNum type="alphaLcParenBoth"/>
              <a:tabLst>
                <a:tab pos="62611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set free the node 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</a:t>
            </a:r>
            <a:endParaRPr sz="1400">
              <a:latin typeface="Times New Roman"/>
              <a:cs typeface="Times New Roman"/>
            </a:endParaRPr>
          </a:p>
          <a:p>
            <a:pPr lvl="1" marL="614680" indent="-242570">
              <a:lnSpc>
                <a:spcPts val="1610"/>
              </a:lnSpc>
              <a:buAutoNum type="alphaLcParenBoth"/>
              <a:tabLst>
                <a:tab pos="6153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marL="191135" indent="-191135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HOLD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START</a:t>
            </a:r>
            <a:endParaRPr sz="1400">
              <a:latin typeface="Times New Roman"/>
              <a:cs typeface="Times New Roman"/>
            </a:endParaRPr>
          </a:p>
          <a:p>
            <a:pPr marL="191135" marR="3194050" indent="-191135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while((HOLD-&gt;next-&gt;next) not equal to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NULL)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(a)if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(HOLD-&gt;next-&gt;DATA)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equal to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DATA)</a:t>
            </a:r>
            <a:endParaRPr sz="1400">
              <a:latin typeface="Times New Roman"/>
              <a:cs typeface="Times New Roman"/>
            </a:endParaRPr>
          </a:p>
          <a:p>
            <a:pPr marL="732155">
              <a:lnSpc>
                <a:spcPts val="1545"/>
              </a:lnSpc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(a1)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HOLD-&gt;next</a:t>
            </a:r>
            <a:endParaRPr sz="1400">
              <a:latin typeface="Times New Roman"/>
              <a:cs typeface="Times New Roman"/>
            </a:endParaRPr>
          </a:p>
          <a:p>
            <a:pPr marL="732155" marR="3782060">
              <a:lnSpc>
                <a:spcPts val="1610"/>
              </a:lnSpc>
              <a:spcBef>
                <a:spcPts val="7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(a2)HOLD-&gt;next=TEMP-&gt;next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(a3)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TEMP-&gt;next-&gt;prev=HOLD</a:t>
            </a:r>
            <a:endParaRPr sz="1400">
              <a:latin typeface="Times New Roman"/>
              <a:cs typeface="Times New Roman"/>
            </a:endParaRPr>
          </a:p>
          <a:p>
            <a:pPr marL="732155">
              <a:lnSpc>
                <a:spcPts val="1530"/>
              </a:lnSpc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(a4) set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free the node TEMP, which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</a:t>
            </a:r>
            <a:endParaRPr sz="1400">
              <a:latin typeface="Times New Roman"/>
              <a:cs typeface="Times New Roman"/>
            </a:endParaRPr>
          </a:p>
          <a:p>
            <a:pPr marL="732155">
              <a:lnSpc>
                <a:spcPts val="1610"/>
              </a:lnSpc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(a5)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614"/>
              </a:lnSpc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(b)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 HOLD=HOLD-&gt;next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4"/>
              </a:lnSpc>
              <a:buAutoNum type="arabicPeriod" startAt="5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 ((HOLD-&gt;next-&gt;DATA)==DATA)</a:t>
            </a:r>
            <a:endParaRPr sz="1400">
              <a:latin typeface="Times New Roman"/>
              <a:cs typeface="Times New Roman"/>
            </a:endParaRPr>
          </a:p>
          <a:p>
            <a:pPr lvl="1" marL="614680" indent="-242570">
              <a:lnSpc>
                <a:spcPts val="1610"/>
              </a:lnSpc>
              <a:buAutoNum type="alphaLcParenBoth"/>
              <a:tabLst>
                <a:tab pos="6153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TEMP=HOLD-&gt;next</a:t>
            </a:r>
            <a:endParaRPr sz="1400">
              <a:latin typeface="Times New Roman"/>
              <a:cs typeface="Times New Roman"/>
            </a:endParaRPr>
          </a:p>
          <a:p>
            <a:pPr lvl="1" marL="625475" indent="-253365">
              <a:lnSpc>
                <a:spcPts val="1610"/>
              </a:lnSpc>
              <a:buAutoNum type="alphaLcParenBoth"/>
              <a:tabLst>
                <a:tab pos="62611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set free the node TEMP, which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</a:t>
            </a:r>
            <a:endParaRPr sz="1400">
              <a:latin typeface="Times New Roman"/>
              <a:cs typeface="Times New Roman"/>
            </a:endParaRPr>
          </a:p>
          <a:p>
            <a:pPr lvl="1" marL="614680" indent="-242570">
              <a:lnSpc>
                <a:spcPts val="1610"/>
              </a:lnSpc>
              <a:buAutoNum type="alphaLcParenBoth"/>
              <a:tabLst>
                <a:tab pos="6153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HOLD-&gt;next=NULL</a:t>
            </a:r>
            <a:endParaRPr sz="1400">
              <a:latin typeface="Times New Roman"/>
              <a:cs typeface="Times New Roman"/>
            </a:endParaRPr>
          </a:p>
          <a:p>
            <a:pPr lvl="1" marL="625475" indent="-253365">
              <a:lnSpc>
                <a:spcPts val="1610"/>
              </a:lnSpc>
              <a:buAutoNum type="alphaLcParenBoth"/>
              <a:tabLst>
                <a:tab pos="62611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45"/>
              </a:lnSpc>
              <a:buAutoNum type="arabicPeriod" startAt="5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 “DATA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not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found”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28825" y="3416015"/>
            <a:ext cx="3676650" cy="1075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1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spc="-55" b="1"/>
              <a:t>1</a:t>
            </a:fld>
            <a:r>
              <a:rPr dirty="0" spc="-55" b="1"/>
              <a:t> </a:t>
            </a:r>
            <a:r>
              <a:rPr dirty="0" spc="-40">
                <a:latin typeface="Trebuchet MS"/>
                <a:cs typeface="Trebuchet MS"/>
              </a:rPr>
              <a:t>of</a:t>
            </a:r>
            <a:r>
              <a:rPr dirty="0" spc="-165">
                <a:latin typeface="Trebuchet MS"/>
                <a:cs typeface="Trebuchet MS"/>
              </a:rPr>
              <a:t> </a:t>
            </a:r>
            <a:r>
              <a:rPr dirty="0" spc="-55" b="1"/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09892" y="266191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95">
                <a:latin typeface="Trebuchet MS"/>
                <a:cs typeface="Trebuchet MS"/>
              </a:rPr>
              <a:t>L</a:t>
            </a:r>
            <a:r>
              <a:rPr dirty="0" sz="1100" spc="-70">
                <a:latin typeface="Trebuchet MS"/>
                <a:cs typeface="Trebuchet MS"/>
              </a:rPr>
              <a:t>ec.2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29260"/>
            <a:ext cx="6697980" cy="3102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7.Exit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639"/>
              </a:lnSpc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Algorithm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displaying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doubly linked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 list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00"/>
              </a:lnSpc>
              <a:buAutoNum type="arabicPeriod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(START is equal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NULL)</a:t>
            </a:r>
            <a:endParaRPr sz="1400">
              <a:latin typeface="Times New Roman"/>
              <a:cs typeface="Times New Roman"/>
            </a:endParaRPr>
          </a:p>
          <a:p>
            <a:pPr lvl="1" marL="585470" indent="-301625">
              <a:lnSpc>
                <a:spcPts val="1610"/>
              </a:lnSpc>
              <a:buAutoNum type="alphaLcPeriod"/>
              <a:tabLst>
                <a:tab pos="58610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 “The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list is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empty”</a:t>
            </a:r>
            <a:endParaRPr sz="1400">
              <a:latin typeface="Times New Roman"/>
              <a:cs typeface="Times New Roman"/>
            </a:endParaRPr>
          </a:p>
          <a:p>
            <a:pPr lvl="1" marL="596265" indent="-312420">
              <a:lnSpc>
                <a:spcPts val="1610"/>
              </a:lnSpc>
              <a:buAutoNum type="alphaLcPeriod"/>
              <a:tabLst>
                <a:tab pos="59690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TEMP=START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while TEMP is not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equal to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NULL</a:t>
            </a:r>
            <a:endParaRPr sz="1400">
              <a:latin typeface="Times New Roman"/>
              <a:cs typeface="Times New Roman"/>
            </a:endParaRPr>
          </a:p>
          <a:p>
            <a:pPr lvl="1" marL="585470" indent="-301625">
              <a:lnSpc>
                <a:spcPts val="1610"/>
              </a:lnSpc>
              <a:buAutoNum type="alphaLcPeriod"/>
              <a:tabLst>
                <a:tab pos="58610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TEMP-&gt;info</a:t>
            </a:r>
            <a:endParaRPr sz="1400">
              <a:latin typeface="Times New Roman"/>
              <a:cs typeface="Times New Roman"/>
            </a:endParaRPr>
          </a:p>
          <a:p>
            <a:pPr lvl="1" marL="596265" indent="-312420">
              <a:lnSpc>
                <a:spcPts val="1614"/>
              </a:lnSpc>
              <a:buAutoNum type="alphaLcPeriod"/>
              <a:tabLst>
                <a:tab pos="59690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TEMP=TEMP-&gt;next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25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Assignment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0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write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algorithm 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function to display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doubly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linked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reverse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order.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write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algorithm 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function to count the number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doubly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linked</a:t>
            </a:r>
            <a:r>
              <a:rPr dirty="0" sz="14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list.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ts val="1645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write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algorithm and function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searching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number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doubly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linked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dhafer</dc:creator>
  <dcterms:created xsi:type="dcterms:W3CDTF">2018-11-14T17:57:26Z</dcterms:created>
  <dcterms:modified xsi:type="dcterms:W3CDTF">2018-11-14T17:57:26Z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2017-10-15T00:00:00Z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